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12" r:id="rId1"/>
  </p:sldMasterIdLst>
  <p:notesMasterIdLst>
    <p:notesMasterId r:id="rId25"/>
  </p:notesMasterIdLst>
  <p:sldIdLst>
    <p:sldId id="256" r:id="rId2"/>
    <p:sldId id="257" r:id="rId3"/>
    <p:sldId id="259" r:id="rId4"/>
    <p:sldId id="308" r:id="rId5"/>
    <p:sldId id="307" r:id="rId6"/>
    <p:sldId id="287" r:id="rId7"/>
    <p:sldId id="288" r:id="rId8"/>
    <p:sldId id="292" r:id="rId9"/>
    <p:sldId id="293" r:id="rId10"/>
    <p:sldId id="310" r:id="rId11"/>
    <p:sldId id="294" r:id="rId12"/>
    <p:sldId id="295" r:id="rId13"/>
    <p:sldId id="296" r:id="rId14"/>
    <p:sldId id="297" r:id="rId15"/>
    <p:sldId id="298" r:id="rId16"/>
    <p:sldId id="299" r:id="rId17"/>
    <p:sldId id="300" r:id="rId18"/>
    <p:sldId id="312" r:id="rId19"/>
    <p:sldId id="301" r:id="rId20"/>
    <p:sldId id="303" r:id="rId21"/>
    <p:sldId id="304" r:id="rId22"/>
    <p:sldId id="305" r:id="rId23"/>
    <p:sldId id="306" r:id="rId2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A90"/>
    <a:srgbClr val="333364"/>
    <a:srgbClr val="F1956B"/>
    <a:srgbClr val="E86025"/>
    <a:srgbClr val="FF3300"/>
    <a:srgbClr val="333399"/>
    <a:srgbClr val="3333CC"/>
    <a:srgbClr val="C0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5221" autoAdjust="0"/>
  </p:normalViewPr>
  <p:slideViewPr>
    <p:cSldViewPr>
      <p:cViewPr varScale="1">
        <p:scale>
          <a:sx n="111" d="100"/>
          <a:sy n="111" d="100"/>
        </p:scale>
        <p:origin x="-1614"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4505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93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05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4505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5212098-9B2B-4825-B9EE-1A37AF9DA7AF}" type="slidenum">
              <a:rPr lang="en-US"/>
              <a:pPr>
                <a:defRPr/>
              </a:pPr>
              <a:t>‹#›</a:t>
            </a:fld>
            <a:endParaRPr lang="en-US"/>
          </a:p>
        </p:txBody>
      </p:sp>
    </p:spTree>
    <p:extLst>
      <p:ext uri="{BB962C8B-B14F-4D97-AF65-F5344CB8AC3E}">
        <p14:creationId xmlns:p14="http://schemas.microsoft.com/office/powerpoint/2010/main" val="20481149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2B05C04-7C88-4D21-97AD-E7ECCC17F6B7}" type="slidenum">
              <a:rPr lang="en-US" altLang="en-US" sz="1200" smtClean="0">
                <a:latin typeface="Arial" charset="0"/>
              </a:rPr>
              <a:pPr eaLnBrk="1" hangingPunct="1"/>
              <a:t>1</a:t>
            </a:fld>
            <a:endParaRPr lang="en-US" altLang="en-US" sz="1200"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CB311B3-F64A-43C7-A56E-C160324012B7}" type="slidenum">
              <a:rPr lang="en-US" altLang="en-US" sz="1200" smtClean="0">
                <a:latin typeface="Arial" charset="0"/>
              </a:rPr>
              <a:pPr eaLnBrk="1" hangingPunct="1"/>
              <a:t>10</a:t>
            </a:fld>
            <a:endParaRPr lang="en-US" altLang="en-US" sz="1200"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item types.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564E8BC-9862-4EC7-AD8D-F3C27BBBB1A4}" type="slidenum">
              <a:rPr lang="en-US" altLang="en-US" sz="1200" smtClean="0">
                <a:latin typeface="Arial" charset="0"/>
              </a:rPr>
              <a:pPr eaLnBrk="1" hangingPunct="1"/>
              <a:t>11</a:t>
            </a:fld>
            <a:endParaRPr lang="en-US" altLang="en-US" sz="1200" smtClean="0">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 service item.</a:t>
            </a:r>
          </a:p>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BDE1A66-84D7-41A9-8510-81392D187D97}" type="slidenum">
              <a:rPr lang="en-US" altLang="en-US" sz="1200" smtClean="0">
                <a:latin typeface="Arial" charset="0"/>
              </a:rPr>
              <a:pPr eaLnBrk="1" hangingPunct="1"/>
              <a:t>12</a:t>
            </a:fld>
            <a:endParaRPr lang="en-US" altLang="en-US" sz="1200"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 Subcontracted Service item.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DFCE192-4F8F-43E9-86C5-850839731A4D}" type="slidenum">
              <a:rPr lang="en-US" altLang="en-US" sz="1200" smtClean="0">
                <a:latin typeface="Arial" charset="0"/>
              </a:rPr>
              <a:pPr eaLnBrk="1" hangingPunct="1"/>
              <a:t>13</a:t>
            </a:fld>
            <a:endParaRPr lang="en-US" altLang="en-US" sz="1200" smtClean="0">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 non-inventory parts item.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89FA3C9-2D03-414B-8F55-7EDFADFE65AB}" type="slidenum">
              <a:rPr lang="en-US" altLang="en-US" sz="1200" smtClean="0">
                <a:latin typeface="Arial" charset="0"/>
              </a:rPr>
              <a:pPr eaLnBrk="1" hangingPunct="1"/>
              <a:t>14</a:t>
            </a:fld>
            <a:endParaRPr lang="en-US" altLang="en-US" sz="1200"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 passed through item.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71C92FC-663D-4D23-8C72-F929F51C1705}" type="slidenum">
              <a:rPr lang="en-US" altLang="en-US" sz="1200" smtClean="0">
                <a:latin typeface="Arial" charset="0"/>
              </a:rPr>
              <a:pPr eaLnBrk="1" hangingPunct="1"/>
              <a:t>15</a:t>
            </a:fld>
            <a:endParaRPr lang="en-US" altLang="en-US" sz="1200" smtClean="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 other charge item.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EE01220-6709-4191-A756-FB37F11F4FD2}" type="slidenum">
              <a:rPr lang="en-US" altLang="en-US" sz="1200" smtClean="0">
                <a:latin typeface="Arial" charset="0"/>
              </a:rPr>
              <a:pPr eaLnBrk="1" hangingPunct="1"/>
              <a:t>16</a:t>
            </a:fld>
            <a:endParaRPr lang="en-US" altLang="en-US" sz="1200"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 sales tax item.</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59734B6-9240-4868-8017-D2F6A7D7F7E2}" type="slidenum">
              <a:rPr lang="en-US" altLang="en-US" sz="1200" smtClean="0">
                <a:latin typeface="Arial" charset="0"/>
              </a:rPr>
              <a:pPr eaLnBrk="1" hangingPunct="1"/>
              <a:t>17</a:t>
            </a:fld>
            <a:endParaRPr lang="en-US" altLang="en-US" sz="1200"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the Terms list.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E040547-5F5B-4114-9D13-EBC74520CF6F}" type="slidenum">
              <a:rPr lang="en-US" altLang="en-US" sz="1200" smtClean="0">
                <a:latin typeface="Arial" charset="0"/>
              </a:rPr>
              <a:pPr eaLnBrk="1" hangingPunct="1"/>
              <a:t>18</a:t>
            </a:fld>
            <a:endParaRPr lang="en-US" altLang="en-US" sz="1200"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setting up Standard and Date-Driven terms.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A9D2B13-68B7-4ADB-B2C7-FEA8ACDE4421}" type="slidenum">
              <a:rPr lang="en-US" altLang="en-US" sz="1200" smtClean="0">
                <a:latin typeface="Arial" charset="0"/>
              </a:rPr>
              <a:pPr eaLnBrk="1" hangingPunct="1"/>
              <a:t>19</a:t>
            </a:fld>
            <a:endParaRPr lang="en-US" altLang="en-US" sz="1200"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the Price Levels list. </a:t>
            </a:r>
          </a:p>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808BAAA-6D86-4504-AB2C-BC87F754402C}" type="slidenum">
              <a:rPr lang="en-US" altLang="en-US" sz="1200" smtClean="0">
                <a:latin typeface="Arial" charset="0"/>
              </a:rPr>
              <a:pPr eaLnBrk="1" hangingPunct="1"/>
              <a:t>2</a:t>
            </a:fld>
            <a:endParaRPr lang="en-US" altLang="en-US" sz="1200"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A04E87E-4D84-4B3A-939F-2C2018F40AE9}" type="slidenum">
              <a:rPr lang="en-US" altLang="en-US" sz="1200" smtClean="0">
                <a:latin typeface="Arial" charset="0"/>
              </a:rPr>
              <a:pPr eaLnBrk="1" hangingPunct="1"/>
              <a:t>20</a:t>
            </a:fld>
            <a:endParaRPr lang="en-US" altLang="en-US" sz="1200" smtClean="0">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using Custom Fields.</a:t>
            </a:r>
          </a:p>
          <a:p>
            <a:pPr eaLnBrk="1" hangingPunct="1"/>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4292CB3-7848-4451-BF79-5DED2D3027AB}" type="slidenum">
              <a:rPr lang="en-US" altLang="en-US" sz="1200" smtClean="0">
                <a:latin typeface="Arial" charset="0"/>
              </a:rPr>
              <a:pPr eaLnBrk="1" hangingPunct="1"/>
              <a:t>21</a:t>
            </a:fld>
            <a:endParaRPr lang="en-US" altLang="en-US" sz="1200"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adding a custom field to a customer record.</a:t>
            </a:r>
          </a:p>
          <a:p>
            <a:pPr eaLnBrk="1" hangingPunct="1"/>
            <a:endParaRPr lang="en-US" altLang="en-US" smtClean="0"/>
          </a:p>
          <a:p>
            <a:pPr eaLnBrk="1" hangingPunct="1"/>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E0322F3-2835-4CF2-A567-1DC292FEFF6D}" type="slidenum">
              <a:rPr lang="en-US" altLang="en-US" sz="1200" smtClean="0">
                <a:latin typeface="Arial" charset="0"/>
              </a:rPr>
              <a:pPr eaLnBrk="1" hangingPunct="1"/>
              <a:t>22</a:t>
            </a:fld>
            <a:endParaRPr lang="en-US" altLang="en-US" sz="1200"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800" smtClean="0"/>
              <a:t>Demo modifying a sales form template.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5CFA08D-3015-49D0-A5C6-14B641625AB6}" type="slidenum">
              <a:rPr lang="en-US" altLang="en-US" sz="1200" smtClean="0">
                <a:latin typeface="Arial" charset="0"/>
              </a:rPr>
              <a:pPr eaLnBrk="1" hangingPunct="1"/>
              <a:t>23</a:t>
            </a:fld>
            <a:endParaRPr lang="en-US" altLang="en-US" sz="1200" smtClean="0">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99543E7-A27E-4C46-8E8C-BC31339DE6AE}" type="slidenum">
              <a:rPr lang="en-US" altLang="en-US" sz="1200" smtClean="0">
                <a:latin typeface="Arial" charset="0"/>
              </a:rPr>
              <a:pPr eaLnBrk="1" hangingPunct="1"/>
              <a:t>3</a:t>
            </a:fld>
            <a:endParaRPr lang="en-US" altLang="en-US" sz="1200"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Preferences feature.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333CA5F-C341-4DA1-B71E-1A3515ACE73F}" type="slidenum">
              <a:rPr lang="en-US" altLang="en-US" sz="1200" smtClean="0">
                <a:latin typeface="Arial" charset="0"/>
              </a:rPr>
              <a:pPr eaLnBrk="1" hangingPunct="1"/>
              <a:t>4</a:t>
            </a:fld>
            <a:endParaRPr lang="en-US" altLang="en-US" sz="1200"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F6C3D3E-1338-412D-A574-097B3E3A4385}" type="slidenum">
              <a:rPr lang="en-US" altLang="en-US" sz="1200" smtClean="0">
                <a:latin typeface="Arial" charset="0"/>
              </a:rPr>
              <a:pPr eaLnBrk="1" hangingPunct="1"/>
              <a:t>5</a:t>
            </a:fld>
            <a:endParaRPr lang="en-US" altLang="en-US" sz="1200"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E2AC62C-9B9F-4C0E-9D69-4B63D792E71E}" type="slidenum">
              <a:rPr lang="en-US" altLang="en-US" sz="1200" smtClean="0">
                <a:latin typeface="Arial" charset="0"/>
              </a:rPr>
              <a:pPr eaLnBrk="1" hangingPunct="1"/>
              <a:t>6</a:t>
            </a:fld>
            <a:endParaRPr lang="en-US" altLang="en-US" sz="1200"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lnSpc>
                <a:spcPct val="90000"/>
              </a:lnSpc>
            </a:pPr>
            <a:endParaRPr lang="en-US" altLang="en-US" sz="10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EAEF9BB-A211-46B7-89BE-4BE5D7B01D2D}" type="slidenum">
              <a:rPr lang="en-US" altLang="en-US" sz="1200" smtClean="0">
                <a:latin typeface="Arial" charset="0"/>
              </a:rPr>
              <a:pPr eaLnBrk="1" hangingPunct="1"/>
              <a:t>7</a:t>
            </a:fld>
            <a:endParaRPr lang="en-US" altLang="en-US" sz="1200"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800" smtClean="0"/>
              <a:t>Demo customization of Icon bar.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71B69EF-4EC7-405F-8F40-BFE42397167A}" type="slidenum">
              <a:rPr lang="en-US" altLang="en-US" sz="1200" smtClean="0">
                <a:latin typeface="Arial" charset="0"/>
              </a:rPr>
              <a:pPr eaLnBrk="1" hangingPunct="1"/>
              <a:t>8</a:t>
            </a:fld>
            <a:endParaRPr lang="en-US" altLang="en-US" sz="1200"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8A1BFAA-F919-4FCD-85F5-E949CE6DFB83}" type="slidenum">
              <a:rPr lang="en-US" altLang="en-US" sz="1200" smtClean="0">
                <a:latin typeface="Arial" charset="0"/>
              </a:rPr>
              <a:pPr eaLnBrk="1" hangingPunct="1"/>
              <a:t>9</a:t>
            </a:fld>
            <a:endParaRPr lang="en-US" altLang="en-US" sz="1200"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Items list. </a:t>
            </a: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6"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147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DEC748D2-F550-4E47-8FC8-A74AF46DC7D5}" type="slidenum">
              <a:rPr lang="en-US"/>
              <a:pPr>
                <a:defRPr/>
              </a:pPr>
              <a:t>‹#›</a:t>
            </a:fld>
            <a:endParaRPr lang="en-US"/>
          </a:p>
        </p:txBody>
      </p:sp>
    </p:spTree>
    <p:extLst>
      <p:ext uri="{BB962C8B-B14F-4D97-AF65-F5344CB8AC3E}">
        <p14:creationId xmlns:p14="http://schemas.microsoft.com/office/powerpoint/2010/main" val="36866214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553BF8F3-8991-4B5F-AA07-CAFE934ADACB}" type="slidenum">
              <a:rPr lang="en-US"/>
              <a:pPr>
                <a:defRPr/>
              </a:pPr>
              <a:t>‹#›</a:t>
            </a:fld>
            <a:endParaRPr lang="en-US"/>
          </a:p>
        </p:txBody>
      </p:sp>
    </p:spTree>
    <p:extLst>
      <p:ext uri="{BB962C8B-B14F-4D97-AF65-F5344CB8AC3E}">
        <p14:creationId xmlns:p14="http://schemas.microsoft.com/office/powerpoint/2010/main" val="640945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4913" r:id="rId1"/>
    <p:sldLayoutId id="2147484914" r:id="rId2"/>
    <p:sldLayoutId id="2147484915" r:id="rId3"/>
    <p:sldLayoutId id="2147484916" r:id="rId4"/>
    <p:sldLayoutId id="2147484917" r:id="rId5"/>
    <p:sldLayoutId id="2147484918" r:id="rId6"/>
    <p:sldLayoutId id="2147484919" r:id="rId7"/>
    <p:sldLayoutId id="2147484920" r:id="rId8"/>
    <p:sldLayoutId id="2147484921" r:id="rId9"/>
    <p:sldLayoutId id="2147484922" r:id="rId10"/>
    <p:sldLayoutId id="2147484923" r:id="rId11"/>
    <p:sldLayoutId id="2147484924" r:id="rId12"/>
    <p:sldLayoutId id="2147484925" r:id="rId13"/>
    <p:sldLayoutId id="2147484926" r:id="rId14"/>
    <p:sldLayoutId id="2147484927" r:id="rId15"/>
    <p:sldLayoutId id="2147484928" r:id="rId16"/>
    <p:sldLayoutId id="2147484929" r:id="rId17"/>
    <p:sldLayoutId id="2147484930" r:id="rId18"/>
    <p:sldLayoutId id="2147484931" r:id="rId19"/>
    <p:sldLayoutId id="2147484932" r:id="rId20"/>
    <p:sldLayoutId id="2147484933" r:id="rId21"/>
    <p:sldLayoutId id="2147484934" r:id="rId22"/>
    <p:sldLayoutId id="2147484935" r:id="rId23"/>
    <p:sldLayoutId id="2147484936" r:id="rId24"/>
    <p:sldLayoutId id="2147484937" r:id="rId25"/>
    <p:sldLayoutId id="2147484938" r:id="rId26"/>
    <p:sldLayoutId id="2147484939" r:id="rId27"/>
    <p:sldLayoutId id="2147484940" r:id="rId28"/>
    <p:sldLayoutId id="2147484941" r:id="rId29"/>
    <p:sldLayoutId id="2147484942" r:id="rId30"/>
    <p:sldLayoutId id="2147484943" r:id="rId31"/>
    <p:sldLayoutId id="2147484944" r:id="rId32"/>
    <p:sldLayoutId id="2147484945" r:id="rId3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ctrTitle" sz="quarter"/>
          </p:nvPr>
        </p:nvSpPr>
        <p:spPr/>
        <p:txBody>
          <a:bodyPr/>
          <a:lstStyle/>
          <a:p>
            <a:pPr eaLnBrk="1" hangingPunct="1">
              <a:defRPr/>
            </a:pPr>
            <a:r>
              <a:rPr lang="en-US" smtClean="0"/>
              <a:t>Customizing QuickBooks</a:t>
            </a:r>
          </a:p>
        </p:txBody>
      </p:sp>
      <p:sp>
        <p:nvSpPr>
          <p:cNvPr id="35843" name="Rectangle 8"/>
          <p:cNvSpPr>
            <a:spLocks noGrp="1" noChangeArrowheads="1"/>
          </p:cNvSpPr>
          <p:nvPr>
            <p:ph type="subTitle" sz="quarter" idx="1"/>
          </p:nvPr>
        </p:nvSpPr>
        <p:spPr/>
        <p:txBody>
          <a:bodyPr/>
          <a:lstStyle/>
          <a:p>
            <a:pPr marR="0" eaLnBrk="1" hangingPunct="1">
              <a:spcBef>
                <a:spcPct val="50000"/>
              </a:spcBef>
            </a:pPr>
            <a:r>
              <a:rPr lang="en-US" altLang="en-US" smtClean="0"/>
              <a:t>2014</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a:xfrm>
            <a:off x="457200" y="304800"/>
            <a:ext cx="8229600" cy="685800"/>
          </a:xfrm>
        </p:spPr>
        <p:txBody>
          <a:bodyPr/>
          <a:lstStyle/>
          <a:p>
            <a:pPr eaLnBrk="1" hangingPunct="1">
              <a:defRPr/>
            </a:pPr>
            <a:r>
              <a:rPr lang="en-US" dirty="0" smtClean="0"/>
              <a:t>Item Types</a:t>
            </a:r>
          </a:p>
        </p:txBody>
      </p:sp>
      <p:sp>
        <p:nvSpPr>
          <p:cNvPr id="45059" name="Rectangle 11"/>
          <p:cNvSpPr>
            <a:spLocks noGrp="1" noChangeArrowheads="1"/>
          </p:cNvSpPr>
          <p:nvPr>
            <p:ph type="body" sz="half" idx="1"/>
          </p:nvPr>
        </p:nvSpPr>
        <p:spPr bwMode="ltGray">
          <a:xfrm>
            <a:off x="457200" y="1676400"/>
            <a:ext cx="8229600" cy="1219200"/>
          </a:xfrm>
          <a:noFill/>
        </p:spPr>
        <p:txBody>
          <a:bodyPr/>
          <a:lstStyle/>
          <a:p>
            <a:pPr eaLnBrk="1" hangingPunct="1"/>
            <a:r>
              <a:rPr lang="en-US" altLang="en-US" sz="2800" smtClean="0"/>
              <a:t>There are several different types of items in QuickBooks</a:t>
            </a:r>
          </a:p>
        </p:txBody>
      </p:sp>
      <p:pic>
        <p:nvPicPr>
          <p:cNvPr id="5" name="Picture 4" descr="C:\DOCUME~1\Esther\LOCALS~1\Temp\SNAGHTML239e6b00.PNG"/>
          <p:cNvPicPr/>
          <p:nvPr/>
        </p:nvPicPr>
        <p:blipFill>
          <a:blip r:embed="rId3" cstate="print"/>
          <a:srcRect/>
          <a:stretch>
            <a:fillRect/>
          </a:stretch>
        </p:blipFill>
        <p:spPr bwMode="auto">
          <a:xfrm>
            <a:off x="3352800" y="2819400"/>
            <a:ext cx="2438400" cy="327660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Service Item</a:t>
            </a:r>
          </a:p>
        </p:txBody>
      </p:sp>
      <p:pic>
        <p:nvPicPr>
          <p:cNvPr id="26626" name="Picture 2" descr="C:\DOCUME~1\Esther\LOCALS~1\Temp\SNAGHTML24890104.PNG"/>
          <p:cNvPicPr>
            <a:picLocks noChangeAspect="1" noChangeArrowheads="1"/>
          </p:cNvPicPr>
          <p:nvPr/>
        </p:nvPicPr>
        <p:blipFill>
          <a:blip r:embed="rId3" cstate="print"/>
          <a:srcRect/>
          <a:stretch>
            <a:fillRect/>
          </a:stretch>
        </p:blipFill>
        <p:spPr bwMode="auto">
          <a:xfrm>
            <a:off x="1533525" y="1524000"/>
            <a:ext cx="6076950" cy="38957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mtClean="0"/>
              <a:t>Subcontracted Services Item</a:t>
            </a:r>
          </a:p>
        </p:txBody>
      </p:sp>
      <p:pic>
        <p:nvPicPr>
          <p:cNvPr id="24578" name="Picture 2" descr="C:\DOCUME~1\Esther\LOCALS~1\Temp\SNAGHTML248a427d.PNG"/>
          <p:cNvPicPr>
            <a:picLocks noChangeAspect="1" noChangeArrowheads="1"/>
          </p:cNvPicPr>
          <p:nvPr/>
        </p:nvPicPr>
        <p:blipFill>
          <a:blip r:embed="rId3" cstate="print"/>
          <a:srcRect/>
          <a:stretch>
            <a:fillRect/>
          </a:stretch>
        </p:blipFill>
        <p:spPr bwMode="auto">
          <a:xfrm>
            <a:off x="1166813" y="1295400"/>
            <a:ext cx="6810375" cy="49720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mtClean="0"/>
              <a:t>Non-Inventory Parts Item</a:t>
            </a:r>
          </a:p>
        </p:txBody>
      </p:sp>
      <p:pic>
        <p:nvPicPr>
          <p:cNvPr id="22530" name="Picture 2" descr="C:\DOCUME~1\Esther\LOCALS~1\Temp\SNAGHTML248ae40d.PNG"/>
          <p:cNvPicPr>
            <a:picLocks noChangeAspect="1" noChangeArrowheads="1"/>
          </p:cNvPicPr>
          <p:nvPr/>
        </p:nvPicPr>
        <p:blipFill>
          <a:blip r:embed="rId3" cstate="print"/>
          <a:srcRect/>
          <a:stretch>
            <a:fillRect/>
          </a:stretch>
        </p:blipFill>
        <p:spPr bwMode="auto">
          <a:xfrm>
            <a:off x="1533525" y="1752600"/>
            <a:ext cx="6076950" cy="362902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Autofit/>
          </a:bodyPr>
          <a:lstStyle/>
          <a:p>
            <a:pPr eaLnBrk="1" hangingPunct="1">
              <a:defRPr/>
            </a:pPr>
            <a:r>
              <a:rPr lang="en-US" dirty="0" smtClean="0"/>
              <a:t>Non-Inventory Parts - Passed Through Item</a:t>
            </a:r>
          </a:p>
        </p:txBody>
      </p:sp>
      <p:pic>
        <p:nvPicPr>
          <p:cNvPr id="20482" name="Picture 2" descr="C:\DOCUME~1\Esther\LOCALS~1\Temp\SNAGHTML248b6e4b.PNG"/>
          <p:cNvPicPr>
            <a:picLocks noChangeAspect="1" noChangeArrowheads="1"/>
          </p:cNvPicPr>
          <p:nvPr/>
        </p:nvPicPr>
        <p:blipFill>
          <a:blip r:embed="rId3" cstate="print"/>
          <a:srcRect/>
          <a:stretch>
            <a:fillRect/>
          </a:stretch>
        </p:blipFill>
        <p:spPr bwMode="auto">
          <a:xfrm>
            <a:off x="1166813" y="1371600"/>
            <a:ext cx="6810375" cy="470535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Other Charge Items</a:t>
            </a:r>
          </a:p>
        </p:txBody>
      </p:sp>
      <p:pic>
        <p:nvPicPr>
          <p:cNvPr id="4" name="Picture 3" descr="C:\DOCUME~1\Esther\LOCALS~1\Temp\SNAGHTML2455e2c6.PNG"/>
          <p:cNvPicPr/>
          <p:nvPr/>
        </p:nvPicPr>
        <p:blipFill>
          <a:blip r:embed="rId3" cstate="print"/>
          <a:srcRect/>
          <a:stretch>
            <a:fillRect/>
          </a:stretch>
        </p:blipFill>
        <p:spPr bwMode="auto">
          <a:xfrm>
            <a:off x="2059941" y="2327274"/>
            <a:ext cx="5024119" cy="2930525"/>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mtClean="0"/>
              <a:t>Sales Tax Items</a:t>
            </a:r>
          </a:p>
        </p:txBody>
      </p:sp>
      <p:pic>
        <p:nvPicPr>
          <p:cNvPr id="16386" name="Picture 2" descr="C:\DOCUME~1\Esther\LOCALS~1\Temp\SNAGHTML248c7b37.PNG"/>
          <p:cNvPicPr>
            <a:picLocks noChangeAspect="1" noChangeArrowheads="1"/>
          </p:cNvPicPr>
          <p:nvPr/>
        </p:nvPicPr>
        <p:blipFill>
          <a:blip r:embed="rId3" cstate="print"/>
          <a:srcRect/>
          <a:stretch>
            <a:fillRect/>
          </a:stretch>
        </p:blipFill>
        <p:spPr bwMode="auto">
          <a:xfrm>
            <a:off x="1581150" y="1828800"/>
            <a:ext cx="5981700" cy="2743201"/>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smtClean="0"/>
              <a:t>The Terms List</a:t>
            </a:r>
          </a:p>
        </p:txBody>
      </p:sp>
      <p:sp>
        <p:nvSpPr>
          <p:cNvPr id="52227" name="Rectangle 3"/>
          <p:cNvSpPr>
            <a:spLocks noGrp="1" noChangeArrowheads="1"/>
          </p:cNvSpPr>
          <p:nvPr>
            <p:ph idx="1"/>
          </p:nvPr>
        </p:nvSpPr>
        <p:spPr/>
        <p:txBody>
          <a:bodyPr/>
          <a:lstStyle/>
          <a:p>
            <a:pPr eaLnBrk="1" hangingPunct="1">
              <a:lnSpc>
                <a:spcPct val="90000"/>
              </a:lnSpc>
            </a:pPr>
            <a:r>
              <a:rPr lang="en-US" altLang="en-US" smtClean="0"/>
              <a:t>Payment terms for your Invoices and Bills</a:t>
            </a:r>
          </a:p>
          <a:p>
            <a:pPr eaLnBrk="1" hangingPunct="1">
              <a:lnSpc>
                <a:spcPct val="90000"/>
              </a:lnSpc>
            </a:pPr>
            <a:r>
              <a:rPr lang="en-US" altLang="en-US" smtClean="0"/>
              <a:t>Terms used to calculate when the Invoice or Bill is due</a:t>
            </a:r>
          </a:p>
          <a:p>
            <a:pPr eaLnBrk="1" hangingPunct="1">
              <a:lnSpc>
                <a:spcPct val="90000"/>
              </a:lnSpc>
            </a:pPr>
            <a:r>
              <a:rPr lang="en-US" altLang="en-US" smtClean="0"/>
              <a:t>If the terms specified on the transaction include a discount for early payment, QuickBooks also calculates the date on which the discount expires</a:t>
            </a:r>
          </a:p>
        </p:txBody>
      </p:sp>
      <p:pic>
        <p:nvPicPr>
          <p:cNvPr id="4" name="Picture 3" descr="C:\DOCUME~1\Esther\LOCALS~1\Temp\SNAGHTML23b02ab4.PNG"/>
          <p:cNvPicPr/>
          <p:nvPr/>
        </p:nvPicPr>
        <p:blipFill>
          <a:blip r:embed="rId3" cstate="print"/>
          <a:srcRect/>
          <a:stretch>
            <a:fillRect/>
          </a:stretch>
        </p:blipFill>
        <p:spPr bwMode="auto">
          <a:xfrm>
            <a:off x="2858744" y="3810000"/>
            <a:ext cx="3426513" cy="2240598"/>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mtClean="0"/>
              <a:t>The Terms List Setup</a:t>
            </a:r>
          </a:p>
        </p:txBody>
      </p:sp>
      <p:sp>
        <p:nvSpPr>
          <p:cNvPr id="53251" name="Rectangle 3"/>
          <p:cNvSpPr>
            <a:spLocks noGrp="1" noChangeArrowheads="1"/>
          </p:cNvSpPr>
          <p:nvPr>
            <p:ph idx="1"/>
          </p:nvPr>
        </p:nvSpPr>
        <p:spPr/>
        <p:txBody>
          <a:bodyPr/>
          <a:lstStyle/>
          <a:p>
            <a:pPr eaLnBrk="1" hangingPunct="1">
              <a:lnSpc>
                <a:spcPct val="90000"/>
              </a:lnSpc>
            </a:pPr>
            <a:r>
              <a:rPr lang="en-US" altLang="en-US" sz="2800" smtClean="0"/>
              <a:t>Select the </a:t>
            </a:r>
            <a:r>
              <a:rPr lang="en-US" altLang="en-US" sz="2800" b="1" smtClean="0"/>
              <a:t>Lists</a:t>
            </a:r>
            <a:r>
              <a:rPr lang="en-US" altLang="en-US" sz="2800" smtClean="0"/>
              <a:t> menu, select </a:t>
            </a:r>
            <a:r>
              <a:rPr lang="en-US" altLang="en-US" sz="2800" b="1" smtClean="0"/>
              <a:t>Customers &amp; Vendor Profile Lists</a:t>
            </a:r>
            <a:r>
              <a:rPr lang="en-US" altLang="en-US" sz="2800" smtClean="0"/>
              <a:t>, and then select </a:t>
            </a:r>
            <a:r>
              <a:rPr lang="en-US" altLang="en-US" sz="2800" b="1" smtClean="0"/>
              <a:t>Terms List </a:t>
            </a:r>
          </a:p>
          <a:p>
            <a:pPr eaLnBrk="1" hangingPunct="1">
              <a:lnSpc>
                <a:spcPct val="90000"/>
              </a:lnSpc>
            </a:pPr>
            <a:r>
              <a:rPr lang="en-US" altLang="en-US" sz="2800" smtClean="0"/>
              <a:t>QuickBooks allows you to define two types of terms:</a:t>
            </a:r>
          </a:p>
          <a:p>
            <a:pPr lvl="1" eaLnBrk="1" hangingPunct="1">
              <a:lnSpc>
                <a:spcPct val="90000"/>
              </a:lnSpc>
            </a:pPr>
            <a:r>
              <a:rPr lang="en-US" altLang="en-US" sz="2400" i="1" smtClean="0"/>
              <a:t>Standard </a:t>
            </a:r>
            <a:r>
              <a:rPr lang="en-US" altLang="en-US" sz="2400" smtClean="0"/>
              <a:t>terms calculate based on how many days from the Invoice or Bill date the payment is due or a discount is earned</a:t>
            </a:r>
          </a:p>
          <a:p>
            <a:pPr lvl="1" eaLnBrk="1" hangingPunct="1">
              <a:lnSpc>
                <a:spcPct val="90000"/>
              </a:lnSpc>
            </a:pPr>
            <a:r>
              <a:rPr lang="en-US" altLang="en-US" sz="2400" i="1" smtClean="0"/>
              <a:t>Date-Driven</a:t>
            </a:r>
            <a:r>
              <a:rPr lang="en-US" altLang="en-US" sz="2400" smtClean="0"/>
              <a:t> terms calculate based on the day of the month that an Invoice or Bill is due or a discount is earned </a:t>
            </a:r>
          </a:p>
          <a:p>
            <a:pPr eaLnBrk="1" hangingPunct="1">
              <a:lnSpc>
                <a:spcPct val="90000"/>
              </a:lnSpc>
            </a:pPr>
            <a:endParaRPr lang="en-US" altLang="en-US" sz="28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smtClean="0"/>
              <a:t>Price Levels List</a:t>
            </a:r>
          </a:p>
        </p:txBody>
      </p:sp>
      <p:sp>
        <p:nvSpPr>
          <p:cNvPr id="54275" name="Rectangle 3"/>
          <p:cNvSpPr>
            <a:spLocks noGrp="1" noChangeArrowheads="1"/>
          </p:cNvSpPr>
          <p:nvPr>
            <p:ph idx="1"/>
          </p:nvPr>
        </p:nvSpPr>
        <p:spPr/>
        <p:txBody>
          <a:bodyPr/>
          <a:lstStyle/>
          <a:p>
            <a:pPr eaLnBrk="1" hangingPunct="1"/>
            <a:r>
              <a:rPr lang="en-US" altLang="en-US" smtClean="0"/>
              <a:t>Adjust the sales amount of particular Items</a:t>
            </a:r>
          </a:p>
          <a:p>
            <a:pPr eaLnBrk="1" hangingPunct="1"/>
            <a:r>
              <a:rPr lang="en-US" altLang="en-US" smtClean="0"/>
              <a:t>You can adjust each item individually by selecting price level in the RATE column drop-down list</a:t>
            </a:r>
          </a:p>
          <a:p>
            <a:pPr eaLnBrk="1" hangingPunct="1"/>
            <a:r>
              <a:rPr lang="en-US" altLang="en-US" smtClean="0"/>
              <a:t>You can assign a Price Level to a Customer’s record price level is set by default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t>Topics</a:t>
            </a:r>
            <a:endParaRPr lang="en-US" dirty="0" smtClean="0"/>
          </a:p>
        </p:txBody>
      </p:sp>
      <p:sp>
        <p:nvSpPr>
          <p:cNvPr id="36867" name="Rectangle 3"/>
          <p:cNvSpPr>
            <a:spLocks noGrp="1" noChangeArrowheads="1"/>
          </p:cNvSpPr>
          <p:nvPr>
            <p:ph idx="1"/>
          </p:nvPr>
        </p:nvSpPr>
        <p:spPr/>
        <p:txBody>
          <a:bodyPr/>
          <a:lstStyle/>
          <a:p>
            <a:pPr lvl="0"/>
            <a:r>
              <a:rPr lang="en-US" sz="2800" dirty="0"/>
              <a:t>QuickBooks </a:t>
            </a:r>
            <a:r>
              <a:rPr lang="en-US" sz="2800" dirty="0" smtClean="0"/>
              <a:t>Preferences</a:t>
            </a:r>
          </a:p>
          <a:p>
            <a:pPr lvl="0"/>
            <a:r>
              <a:rPr lang="en-US" sz="2800" dirty="0" smtClean="0"/>
              <a:t>Customizing </a:t>
            </a:r>
            <a:r>
              <a:rPr lang="en-US" sz="2800" dirty="0"/>
              <a:t>QuickBooks Menus and </a:t>
            </a:r>
            <a:r>
              <a:rPr lang="en-US" sz="2800" dirty="0" smtClean="0"/>
              <a:t>Windows</a:t>
            </a:r>
          </a:p>
          <a:p>
            <a:pPr lvl="0"/>
            <a:r>
              <a:rPr lang="en-US" sz="2800" dirty="0" smtClean="0"/>
              <a:t>QuickBooks </a:t>
            </a:r>
            <a:r>
              <a:rPr lang="en-US" sz="2800" dirty="0"/>
              <a:t>Items and Other Lists </a:t>
            </a:r>
            <a:endParaRPr lang="en-US" sz="2800" dirty="0" smtClean="0"/>
          </a:p>
          <a:p>
            <a:pPr lvl="0"/>
            <a:r>
              <a:rPr lang="en-US" sz="2800" dirty="0" smtClean="0"/>
              <a:t>Custom </a:t>
            </a:r>
            <a:r>
              <a:rPr lang="en-US" sz="2800" dirty="0" smtClean="0"/>
              <a:t>Fields</a:t>
            </a:r>
          </a:p>
          <a:p>
            <a:pPr lvl="0"/>
            <a:r>
              <a:rPr lang="en-US" sz="2800" dirty="0" smtClean="0"/>
              <a:t>Modifying </a:t>
            </a:r>
            <a:r>
              <a:rPr lang="en-US" sz="2800" dirty="0"/>
              <a:t>Sales Form Templates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t>Custom Fields</a:t>
            </a:r>
          </a:p>
        </p:txBody>
      </p:sp>
      <p:sp>
        <p:nvSpPr>
          <p:cNvPr id="55299" name="Rectangle 3"/>
          <p:cNvSpPr>
            <a:spLocks noGrp="1" noChangeArrowheads="1"/>
          </p:cNvSpPr>
          <p:nvPr>
            <p:ph idx="1"/>
          </p:nvPr>
        </p:nvSpPr>
        <p:spPr/>
        <p:txBody>
          <a:bodyPr/>
          <a:lstStyle/>
          <a:p>
            <a:pPr eaLnBrk="1" hangingPunct="1"/>
            <a:r>
              <a:rPr lang="en-US" altLang="en-US" smtClean="0"/>
              <a:t>Define custom fields for tracking additional information specific to your customers, vendors, and employees:</a:t>
            </a:r>
          </a:p>
          <a:p>
            <a:pPr lvl="1" eaLnBrk="1" hangingPunct="1"/>
            <a:r>
              <a:rPr lang="en-US" altLang="en-US" smtClean="0"/>
              <a:t>Click the </a:t>
            </a:r>
            <a:r>
              <a:rPr lang="en-US" altLang="en-US" b="1" smtClean="0"/>
              <a:t>Define</a:t>
            </a:r>
            <a:r>
              <a:rPr lang="en-US" altLang="en-US" smtClean="0"/>
              <a:t> Fields button on the Additional Info tab of a Customer or Vendor record </a:t>
            </a:r>
          </a:p>
          <a:p>
            <a:pPr eaLnBrk="1" hangingPunct="1"/>
            <a:r>
              <a:rPr lang="en-US" altLang="en-US" smtClean="0"/>
              <a:t>You can define up to fifteen custom fields in the QuickBooks data file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noAutofit/>
          </a:bodyPr>
          <a:lstStyle/>
          <a:p>
            <a:pPr eaLnBrk="1" hangingPunct="1">
              <a:defRPr/>
            </a:pPr>
            <a:r>
              <a:rPr lang="en-US" dirty="0" smtClean="0"/>
              <a:t>Adding Custom Field Data to Customer Records</a:t>
            </a:r>
          </a:p>
        </p:txBody>
      </p:sp>
      <p:pic>
        <p:nvPicPr>
          <p:cNvPr id="6146" name="Picture 2" descr="C:\DOCUME~1\Esther\LOCALS~1\Temp\SNAGHTML248d8758.PNG"/>
          <p:cNvPicPr>
            <a:picLocks noChangeAspect="1" noChangeArrowheads="1"/>
          </p:cNvPicPr>
          <p:nvPr/>
        </p:nvPicPr>
        <p:blipFill>
          <a:blip r:embed="rId3" cstate="print"/>
          <a:srcRect/>
          <a:stretch>
            <a:fillRect/>
          </a:stretch>
        </p:blipFill>
        <p:spPr bwMode="auto">
          <a:xfrm>
            <a:off x="1219200" y="1447800"/>
            <a:ext cx="6705600" cy="4668775"/>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smtClean="0"/>
              <a:t>Modifying Sales Form Templates</a:t>
            </a:r>
          </a:p>
        </p:txBody>
      </p:sp>
      <p:sp>
        <p:nvSpPr>
          <p:cNvPr id="57347" name="Rectangle 3"/>
          <p:cNvSpPr>
            <a:spLocks noGrp="1" noChangeArrowheads="1"/>
          </p:cNvSpPr>
          <p:nvPr>
            <p:ph idx="1"/>
          </p:nvPr>
        </p:nvSpPr>
        <p:spPr/>
        <p:txBody>
          <a:bodyPr/>
          <a:lstStyle/>
          <a:p>
            <a:pPr eaLnBrk="1" hangingPunct="1"/>
            <a:r>
              <a:rPr lang="en-US" altLang="en-US" smtClean="0"/>
              <a:t>Customize templates to change forms </a:t>
            </a:r>
          </a:p>
          <a:p>
            <a:pPr eaLnBrk="1" hangingPunct="1"/>
            <a:r>
              <a:rPr lang="en-US" altLang="en-US" smtClean="0"/>
              <a:t>Select the </a:t>
            </a:r>
            <a:r>
              <a:rPr lang="en-US" altLang="en-US" b="1" smtClean="0"/>
              <a:t>Lists</a:t>
            </a:r>
            <a:r>
              <a:rPr lang="en-US" altLang="en-US" smtClean="0"/>
              <a:t> menu, and then select </a:t>
            </a:r>
            <a:r>
              <a:rPr lang="en-US" altLang="en-US" b="1" smtClean="0"/>
              <a:t>Templates</a:t>
            </a:r>
          </a:p>
          <a:p>
            <a:pPr lvl="1" eaLnBrk="1" hangingPunct="1"/>
            <a:r>
              <a:rPr lang="en-US" altLang="en-US" smtClean="0"/>
              <a:t>Template List contains the templates for all forms</a:t>
            </a:r>
          </a:p>
        </p:txBody>
      </p:sp>
      <p:pic>
        <p:nvPicPr>
          <p:cNvPr id="4" name="Picture 3" descr="C:\DOCUME~1\Esther\LOCALS~1\Temp\SNAGHTML23c5be81.PNG"/>
          <p:cNvPicPr/>
          <p:nvPr/>
        </p:nvPicPr>
        <p:blipFill>
          <a:blip r:embed="rId3" cstate="print"/>
          <a:srcRect/>
          <a:stretch>
            <a:fillRect/>
          </a:stretch>
        </p:blipFill>
        <p:spPr bwMode="auto">
          <a:xfrm>
            <a:off x="2758905" y="3276600"/>
            <a:ext cx="3626190" cy="2786450"/>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mtClean="0"/>
              <a:t>Summary of Key Points</a:t>
            </a:r>
          </a:p>
        </p:txBody>
      </p:sp>
      <p:sp>
        <p:nvSpPr>
          <p:cNvPr id="58371" name="Rectangle 8"/>
          <p:cNvSpPr>
            <a:spLocks noGrp="1" noChangeArrowheads="1"/>
          </p:cNvSpPr>
          <p:nvPr>
            <p:ph idx="1"/>
          </p:nvPr>
        </p:nvSpPr>
        <p:spPr>
          <a:xfrm>
            <a:off x="457200" y="1524000"/>
            <a:ext cx="8229600" cy="4525963"/>
          </a:xfrm>
        </p:spPr>
        <p:txBody>
          <a:bodyPr/>
          <a:lstStyle/>
          <a:p>
            <a:pPr lvl="0"/>
            <a:r>
              <a:rPr lang="en-US" sz="2800" dirty="0"/>
              <a:t>QuickBooks Preferences</a:t>
            </a:r>
          </a:p>
          <a:p>
            <a:pPr lvl="0"/>
            <a:r>
              <a:rPr lang="en-US" sz="2800" dirty="0" smtClean="0"/>
              <a:t>Customizing </a:t>
            </a:r>
            <a:r>
              <a:rPr lang="en-US" sz="2800" dirty="0"/>
              <a:t>QuickBooks Menus and Windows</a:t>
            </a:r>
          </a:p>
          <a:p>
            <a:pPr lvl="0"/>
            <a:r>
              <a:rPr lang="en-US" sz="2800" dirty="0" smtClean="0"/>
              <a:t>QuickBooks </a:t>
            </a:r>
            <a:r>
              <a:rPr lang="en-US" sz="2800" dirty="0"/>
              <a:t>Items and Other Lists </a:t>
            </a:r>
          </a:p>
          <a:p>
            <a:pPr lvl="0"/>
            <a:r>
              <a:rPr lang="en-US" sz="2800" dirty="0" smtClean="0"/>
              <a:t>Custom </a:t>
            </a:r>
            <a:r>
              <a:rPr lang="en-US" sz="2800" dirty="0"/>
              <a:t>Fields</a:t>
            </a:r>
          </a:p>
          <a:p>
            <a:pPr lvl="0"/>
            <a:r>
              <a:rPr lang="en-US" sz="2800" dirty="0" smtClean="0"/>
              <a:t>Modifying </a:t>
            </a:r>
            <a:r>
              <a:rPr lang="en-US" sz="2800" dirty="0"/>
              <a:t>Sales Form Templates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mtClean="0"/>
              <a:t>QuickBooks Preferences</a:t>
            </a:r>
          </a:p>
        </p:txBody>
      </p:sp>
      <p:sp>
        <p:nvSpPr>
          <p:cNvPr id="37891" name="Rectangle 3"/>
          <p:cNvSpPr>
            <a:spLocks noGrp="1" noChangeArrowheads="1"/>
          </p:cNvSpPr>
          <p:nvPr>
            <p:ph idx="1"/>
          </p:nvPr>
        </p:nvSpPr>
        <p:spPr/>
        <p:txBody>
          <a:bodyPr/>
          <a:lstStyle/>
          <a:p>
            <a:pPr eaLnBrk="1" hangingPunct="1">
              <a:spcBef>
                <a:spcPts val="1200"/>
              </a:spcBef>
            </a:pPr>
            <a:r>
              <a:rPr lang="en-US" altLang="en-US" sz="2800" dirty="0" smtClean="0"/>
              <a:t>Many customizable options allow you to configure QuickBooks</a:t>
            </a:r>
          </a:p>
          <a:p>
            <a:pPr eaLnBrk="1" hangingPunct="1">
              <a:spcBef>
                <a:spcPts val="1200"/>
              </a:spcBef>
            </a:pPr>
            <a:r>
              <a:rPr lang="en-US" altLang="en-US" sz="2800" dirty="0" smtClean="0"/>
              <a:t>There are two types of preferences:</a:t>
            </a:r>
          </a:p>
          <a:p>
            <a:pPr lvl="1" eaLnBrk="1" hangingPunct="1">
              <a:spcBef>
                <a:spcPts val="1200"/>
              </a:spcBef>
            </a:pPr>
            <a:r>
              <a:rPr lang="en-US" altLang="en-US" sz="2400" dirty="0" smtClean="0"/>
              <a:t>Company Preferences</a:t>
            </a:r>
          </a:p>
          <a:p>
            <a:pPr lvl="1" eaLnBrk="1" hangingPunct="1">
              <a:spcBef>
                <a:spcPts val="1200"/>
              </a:spcBef>
            </a:pPr>
            <a:r>
              <a:rPr lang="en-US" altLang="en-US" sz="2400" dirty="0" smtClean="0"/>
              <a:t>User Preferences</a:t>
            </a:r>
          </a:p>
          <a:p>
            <a:pPr eaLnBrk="1" hangingPunct="1">
              <a:spcBef>
                <a:spcPts val="1200"/>
              </a:spcBef>
            </a:pPr>
            <a:r>
              <a:rPr lang="en-US" altLang="en-US" sz="2800" dirty="0" smtClean="0"/>
              <a:t>To access QuickBooks preferences: </a:t>
            </a:r>
          </a:p>
          <a:p>
            <a:pPr lvl="1" eaLnBrk="1" hangingPunct="1">
              <a:spcBef>
                <a:spcPts val="1200"/>
              </a:spcBef>
            </a:pPr>
            <a:r>
              <a:rPr lang="en-US" altLang="en-US" sz="2400" dirty="0" smtClean="0"/>
              <a:t>Select the </a:t>
            </a:r>
            <a:r>
              <a:rPr lang="en-US" altLang="en-US" sz="2400" b="1" dirty="0" smtClean="0"/>
              <a:t>Edit</a:t>
            </a:r>
            <a:r>
              <a:rPr lang="en-US" altLang="en-US" sz="2400" dirty="0" smtClean="0"/>
              <a:t> menu, and then select </a:t>
            </a:r>
            <a:r>
              <a:rPr lang="en-US" altLang="en-US" sz="2400" b="1" dirty="0" smtClean="0"/>
              <a:t>Preferences</a:t>
            </a:r>
          </a:p>
          <a:p>
            <a:pPr lvl="1" eaLnBrk="1" hangingPunct="1">
              <a:spcBef>
                <a:spcPts val="1200"/>
              </a:spcBef>
            </a:pPr>
            <a:r>
              <a:rPr lang="en-US" altLang="en-US" sz="2400" dirty="0" smtClean="0"/>
              <a:t>Then select </a:t>
            </a:r>
            <a:r>
              <a:rPr lang="en-US" altLang="en-US" sz="2400" b="1" dirty="0" smtClean="0"/>
              <a:t>My Preferences</a:t>
            </a:r>
            <a:r>
              <a:rPr lang="en-US" altLang="en-US" sz="2400" dirty="0" smtClean="0"/>
              <a:t> or </a:t>
            </a:r>
            <a:r>
              <a:rPr lang="en-US" altLang="en-US" sz="2400" b="1" dirty="0" smtClean="0"/>
              <a:t>Company Preferences</a:t>
            </a:r>
            <a:r>
              <a:rPr lang="en-US" altLang="en-US" sz="2400" dirty="0" smtClean="0"/>
              <a:t> tab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smtClean="0"/>
              <a:t>User Preferences</a:t>
            </a:r>
          </a:p>
        </p:txBody>
      </p:sp>
      <p:sp>
        <p:nvSpPr>
          <p:cNvPr id="38915" name="Rectangle 3"/>
          <p:cNvSpPr>
            <a:spLocks noGrp="1" noChangeArrowheads="1"/>
          </p:cNvSpPr>
          <p:nvPr>
            <p:ph idx="1"/>
          </p:nvPr>
        </p:nvSpPr>
        <p:spPr/>
        <p:txBody>
          <a:bodyPr/>
          <a:lstStyle/>
          <a:p>
            <a:pPr eaLnBrk="1" hangingPunct="1"/>
            <a:r>
              <a:rPr lang="en-US" altLang="en-US" smtClean="0"/>
              <a:t>User preferences are specific to the user that is currently using the file</a:t>
            </a:r>
          </a:p>
          <a:p>
            <a:pPr eaLnBrk="1" hangingPunct="1"/>
            <a:r>
              <a:rPr lang="en-US" altLang="en-US" smtClean="0"/>
              <a:t>My Preferences tab in the Preferences window</a:t>
            </a:r>
          </a:p>
          <a:p>
            <a:pPr eaLnBrk="1" hangingPunct="1"/>
            <a:r>
              <a:rPr lang="en-US" altLang="en-US" smtClean="0"/>
              <a:t>Changes do not affect other users</a:t>
            </a:r>
          </a:p>
        </p:txBody>
      </p:sp>
      <p:pic>
        <p:nvPicPr>
          <p:cNvPr id="4" name="Picture 3" descr="C:\DOCUME~1\Esther\LOCALS~1\Temp\SNAGHTML22930a36.PNG"/>
          <p:cNvPicPr/>
          <p:nvPr/>
        </p:nvPicPr>
        <p:blipFill>
          <a:blip r:embed="rId3" cstate="print"/>
          <a:srcRect/>
          <a:stretch>
            <a:fillRect/>
          </a:stretch>
        </p:blipFill>
        <p:spPr bwMode="auto">
          <a:xfrm>
            <a:off x="2271712" y="3352800"/>
            <a:ext cx="4600575" cy="2941320"/>
          </a:xfrm>
          <a:prstGeom prst="rect">
            <a:avLst/>
          </a:prstGeom>
          <a:noFill/>
          <a:ln>
            <a:no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mtClean="0"/>
              <a:t>Company Preferences</a:t>
            </a:r>
          </a:p>
        </p:txBody>
      </p:sp>
      <p:sp>
        <p:nvSpPr>
          <p:cNvPr id="39939" name="Rectangle 3"/>
          <p:cNvSpPr>
            <a:spLocks noGrp="1" noChangeArrowheads="1"/>
          </p:cNvSpPr>
          <p:nvPr>
            <p:ph idx="1"/>
          </p:nvPr>
        </p:nvSpPr>
        <p:spPr/>
        <p:txBody>
          <a:bodyPr/>
          <a:lstStyle/>
          <a:p>
            <a:pPr eaLnBrk="1" hangingPunct="1"/>
            <a:r>
              <a:rPr lang="en-US" altLang="en-US" smtClean="0"/>
              <a:t>Company Preferences make global changes to the features and functionality of the data file</a:t>
            </a:r>
          </a:p>
          <a:p>
            <a:pPr eaLnBrk="1" hangingPunct="1"/>
            <a:r>
              <a:rPr lang="en-US" altLang="en-US" smtClean="0"/>
              <a:t>Only the Administrator of the data file can make changes to Company Preferences</a:t>
            </a:r>
          </a:p>
          <a:p>
            <a:pPr eaLnBrk="1" hangingPunct="1">
              <a:buFontTx/>
              <a:buNone/>
            </a:pPr>
            <a:endParaRPr lang="en-US" altLang="en-US" smtClean="0"/>
          </a:p>
        </p:txBody>
      </p:sp>
      <p:pic>
        <p:nvPicPr>
          <p:cNvPr id="4" name="Picture 3" descr="C:\DOCUME~1\Esther\LOCALS~1\Temp\SNAGHTML2294eba8.PNG"/>
          <p:cNvPicPr/>
          <p:nvPr/>
        </p:nvPicPr>
        <p:blipFill>
          <a:blip r:embed="rId3" cstate="print"/>
          <a:srcRect/>
          <a:stretch>
            <a:fillRect/>
          </a:stretch>
        </p:blipFill>
        <p:spPr bwMode="auto">
          <a:xfrm>
            <a:off x="2097087" y="3124200"/>
            <a:ext cx="4949825" cy="3164840"/>
          </a:xfrm>
          <a:prstGeom prst="rect">
            <a:avLst/>
          </a:prstGeom>
          <a:noFill/>
          <a:ln>
            <a:no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152400"/>
            <a:ext cx="8229600" cy="914400"/>
          </a:xfrm>
        </p:spPr>
        <p:txBody>
          <a:bodyPr>
            <a:normAutofit/>
          </a:bodyPr>
          <a:lstStyle/>
          <a:p>
            <a:pPr eaLnBrk="1" hangingPunct="1">
              <a:defRPr/>
            </a:pPr>
            <a:r>
              <a:rPr lang="en-US" dirty="0" smtClean="0"/>
              <a:t>Customizing QuickBooks Menus and Windows</a:t>
            </a:r>
          </a:p>
        </p:txBody>
      </p:sp>
      <p:sp>
        <p:nvSpPr>
          <p:cNvPr id="40963" name="Rectangle 3"/>
          <p:cNvSpPr>
            <a:spLocks noGrp="1" noChangeArrowheads="1"/>
          </p:cNvSpPr>
          <p:nvPr>
            <p:ph type="body" sz="half" idx="1"/>
          </p:nvPr>
        </p:nvSpPr>
        <p:spPr>
          <a:xfrm>
            <a:off x="457200" y="1676400"/>
            <a:ext cx="8229600" cy="2443163"/>
          </a:xfrm>
        </p:spPr>
        <p:txBody>
          <a:bodyPr/>
          <a:lstStyle/>
          <a:p>
            <a:pPr eaLnBrk="1" hangingPunct="1"/>
            <a:r>
              <a:rPr lang="en-US" altLang="en-US" smtClean="0"/>
              <a:t>Favorite Menu</a:t>
            </a:r>
          </a:p>
          <a:p>
            <a:pPr eaLnBrk="1" hangingPunct="1"/>
            <a:r>
              <a:rPr lang="en-US" altLang="en-US" smtClean="0"/>
              <a:t>Icon Bar </a:t>
            </a:r>
          </a:p>
        </p:txBody>
      </p:sp>
      <p:pic>
        <p:nvPicPr>
          <p:cNvPr id="36870" name="Picture 6" descr="C:\DOCUME~1\Esther\LOCALS~1\Temp\SNAGHTML24879908.PNG"/>
          <p:cNvPicPr>
            <a:picLocks noChangeAspect="1" noChangeArrowheads="1"/>
          </p:cNvPicPr>
          <p:nvPr/>
        </p:nvPicPr>
        <p:blipFill>
          <a:blip r:embed="rId3" cstate="print"/>
          <a:srcRect/>
          <a:stretch>
            <a:fillRect/>
          </a:stretch>
        </p:blipFill>
        <p:spPr bwMode="auto">
          <a:xfrm>
            <a:off x="2667000" y="3124200"/>
            <a:ext cx="3810000" cy="192942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304800"/>
            <a:ext cx="8229600" cy="762000"/>
          </a:xfrm>
        </p:spPr>
        <p:txBody>
          <a:bodyPr/>
          <a:lstStyle/>
          <a:p>
            <a:pPr eaLnBrk="1" hangingPunct="1">
              <a:defRPr/>
            </a:pPr>
            <a:r>
              <a:rPr lang="en-US" dirty="0" smtClean="0"/>
              <a:t>Customizing the Icon Bar</a:t>
            </a:r>
          </a:p>
        </p:txBody>
      </p:sp>
      <p:sp>
        <p:nvSpPr>
          <p:cNvPr id="41987" name="Rectangle 3"/>
          <p:cNvSpPr>
            <a:spLocks noGrp="1" noChangeArrowheads="1"/>
          </p:cNvSpPr>
          <p:nvPr>
            <p:ph type="body" sz="half" idx="1"/>
          </p:nvPr>
        </p:nvSpPr>
        <p:spPr>
          <a:xfrm>
            <a:off x="457200" y="1676400"/>
            <a:ext cx="8150225" cy="4454525"/>
          </a:xfrm>
        </p:spPr>
        <p:txBody>
          <a:bodyPr/>
          <a:lstStyle/>
          <a:p>
            <a:pPr eaLnBrk="1" hangingPunct="1"/>
            <a:r>
              <a:rPr lang="en-US" altLang="en-US" sz="2800" dirty="0" smtClean="0"/>
              <a:t>Customize using the Customize Icon Bar window: </a:t>
            </a:r>
          </a:p>
          <a:p>
            <a:pPr lvl="1" eaLnBrk="1" hangingPunct="1"/>
            <a:r>
              <a:rPr lang="en-US" altLang="en-US" sz="2400" dirty="0" smtClean="0"/>
              <a:t>Add icons</a:t>
            </a:r>
          </a:p>
          <a:p>
            <a:pPr lvl="1" eaLnBrk="1" hangingPunct="1"/>
            <a:r>
              <a:rPr lang="en-US" altLang="en-US" sz="2400" dirty="0" smtClean="0"/>
              <a:t>Edit or delete existing icons</a:t>
            </a:r>
          </a:p>
          <a:p>
            <a:pPr lvl="1" eaLnBrk="1" hangingPunct="1"/>
            <a:r>
              <a:rPr lang="en-US" altLang="en-US" sz="2400" dirty="0" smtClean="0"/>
              <a:t>Add separators between icons</a:t>
            </a:r>
          </a:p>
          <a:p>
            <a:pPr lvl="1" eaLnBrk="1" hangingPunct="1"/>
            <a:r>
              <a:rPr lang="en-US" altLang="en-US" sz="2400" dirty="0" smtClean="0"/>
              <a:t>Reposition icons  </a:t>
            </a:r>
          </a:p>
          <a:p>
            <a:pPr eaLnBrk="1" hangingPunct="1"/>
            <a:endParaRPr lang="en-US" alt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304800"/>
            <a:ext cx="8534400" cy="685800"/>
          </a:xfrm>
        </p:spPr>
        <p:txBody>
          <a:bodyPr/>
          <a:lstStyle/>
          <a:p>
            <a:pPr eaLnBrk="1" hangingPunct="1">
              <a:defRPr/>
            </a:pPr>
            <a:r>
              <a:rPr lang="en-US" dirty="0" smtClean="0"/>
              <a:t>QuickBooks Items and Other Lists</a:t>
            </a:r>
          </a:p>
        </p:txBody>
      </p:sp>
      <p:sp>
        <p:nvSpPr>
          <p:cNvPr id="43011" name="Rectangle 3"/>
          <p:cNvSpPr>
            <a:spLocks noGrp="1" noChangeArrowheads="1"/>
          </p:cNvSpPr>
          <p:nvPr>
            <p:ph idx="1"/>
          </p:nvPr>
        </p:nvSpPr>
        <p:spPr/>
        <p:txBody>
          <a:bodyPr/>
          <a:lstStyle/>
          <a:p>
            <a:pPr eaLnBrk="1" hangingPunct="1">
              <a:buFontTx/>
              <a:buNone/>
            </a:pPr>
            <a:r>
              <a:rPr lang="en-US" altLang="en-US" smtClean="0"/>
              <a:t>	To help you track more details about your sales, QuickBooks provides several lists: </a:t>
            </a:r>
          </a:p>
          <a:p>
            <a:pPr lvl="1" eaLnBrk="1" hangingPunct="1"/>
            <a:r>
              <a:rPr lang="en-US" altLang="en-US" smtClean="0"/>
              <a:t>The Items List </a:t>
            </a:r>
          </a:p>
          <a:p>
            <a:pPr lvl="1" eaLnBrk="1" hangingPunct="1"/>
            <a:r>
              <a:rPr lang="en-US" altLang="en-US" smtClean="0"/>
              <a:t>The Terms List </a:t>
            </a:r>
          </a:p>
          <a:p>
            <a:pPr lvl="1" eaLnBrk="1" hangingPunct="1"/>
            <a:r>
              <a:rPr lang="en-US" altLang="en-US" smtClean="0"/>
              <a:t>The Price Levels List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smtClean="0"/>
              <a:t>QuickBooks Items</a:t>
            </a:r>
          </a:p>
        </p:txBody>
      </p:sp>
      <p:sp>
        <p:nvSpPr>
          <p:cNvPr id="44035" name="Rectangle 3"/>
          <p:cNvSpPr>
            <a:spLocks noGrp="1" noChangeArrowheads="1"/>
          </p:cNvSpPr>
          <p:nvPr>
            <p:ph idx="1"/>
          </p:nvPr>
        </p:nvSpPr>
        <p:spPr/>
        <p:txBody>
          <a:bodyPr/>
          <a:lstStyle/>
          <a:p>
            <a:pPr eaLnBrk="1" hangingPunct="1"/>
            <a:r>
              <a:rPr lang="en-US" altLang="en-US" smtClean="0"/>
              <a:t>The Item list identifies products and services purchased and/or sold</a:t>
            </a:r>
          </a:p>
          <a:p>
            <a:pPr lvl="1" eaLnBrk="1" hangingPunct="1"/>
            <a:r>
              <a:rPr lang="en-US" altLang="en-US" smtClean="0"/>
              <a:t>Used on the sales forms</a:t>
            </a:r>
          </a:p>
          <a:p>
            <a:pPr eaLnBrk="1" hangingPunct="1"/>
            <a:r>
              <a:rPr lang="en-US" altLang="en-US" smtClean="0"/>
              <a:t>QuickBooks automatically handles the behind the scene accounting for items</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Customers-14</Template>
  <TotalTime>1417</TotalTime>
  <Words>602</Words>
  <Application>Microsoft Office PowerPoint</Application>
  <PresentationFormat>On-screen Show (4:3)</PresentationFormat>
  <Paragraphs>116</Paragraphs>
  <Slides>23</Slides>
  <Notes>23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Intuit Template_v1_040308</vt:lpstr>
      <vt:lpstr>TCLayout.ActiveDocument.1</vt:lpstr>
      <vt:lpstr>Customizing QuickBooks</vt:lpstr>
      <vt:lpstr>Topics</vt:lpstr>
      <vt:lpstr>QuickBooks Preferences</vt:lpstr>
      <vt:lpstr>User Preferences</vt:lpstr>
      <vt:lpstr>Company Preferences</vt:lpstr>
      <vt:lpstr>Customizing QuickBooks Menus and Windows</vt:lpstr>
      <vt:lpstr>Customizing the Icon Bar</vt:lpstr>
      <vt:lpstr>QuickBooks Items and Other Lists</vt:lpstr>
      <vt:lpstr>QuickBooks Items</vt:lpstr>
      <vt:lpstr>Item Types</vt:lpstr>
      <vt:lpstr>Service Item</vt:lpstr>
      <vt:lpstr>Subcontracted Services Item</vt:lpstr>
      <vt:lpstr>Non-Inventory Parts Item</vt:lpstr>
      <vt:lpstr>Non-Inventory Parts - Passed Through Item</vt:lpstr>
      <vt:lpstr>Other Charge Items</vt:lpstr>
      <vt:lpstr>Sales Tax Items</vt:lpstr>
      <vt:lpstr>The Terms List</vt:lpstr>
      <vt:lpstr>The Terms List Setup</vt:lpstr>
      <vt:lpstr>Price Levels List</vt:lpstr>
      <vt:lpstr>Custom Fields</vt:lpstr>
      <vt:lpstr>Adding Custom Field Data to Customer Records</vt:lpstr>
      <vt:lpstr>Modifying Sales Form Templates</vt:lpstr>
      <vt:lpstr>Summary of Key Points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Customizing QuickBooks</dc:title>
  <dc:creator>The Sleeter Group, Inc.</dc:creator>
  <cp:lastModifiedBy>Deborah</cp:lastModifiedBy>
  <cp:revision>245</cp:revision>
  <dcterms:created xsi:type="dcterms:W3CDTF">2004-06-08T17:25:39Z</dcterms:created>
  <dcterms:modified xsi:type="dcterms:W3CDTF">2013-10-24T01:16:32Z</dcterms:modified>
</cp:coreProperties>
</file>